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2" r:id="rId5"/>
    <p:sldId id="413" r:id="rId6"/>
    <p:sldId id="414" r:id="rId7"/>
    <p:sldId id="415" r:id="rId8"/>
    <p:sldId id="416" r:id="rId9"/>
    <p:sldId id="418" r:id="rId10"/>
    <p:sldId id="422" r:id="rId11"/>
    <p:sldId id="419" r:id="rId12"/>
    <p:sldId id="420" r:id="rId13"/>
    <p:sldId id="421" r:id="rId14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04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1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5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一、</a:t>
            </a:r>
            <a:r>
              <a:rPr lang="en-US" altLang="zh-CN"/>
              <a:t>Spring MVC</a:t>
            </a:r>
            <a:r>
              <a:rPr lang="zh-CN" altLang="en-US"/>
              <a:t>简介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层次化</a:t>
            </a:r>
            <a:r>
              <a:rPr lang="en-US" altLang="zh-CN"/>
              <a:t>ApplicationContext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spring的应用上下文有自己的配置文件，dispatcher-servlet也有自己的配置文件，这就构成了不同的应用上下文的层次。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图中WebApplicationContext(s)就是由ContextLoadListener所加载的应用上下文，他提供的是所有应用所使用的公共组件；WebApplicationContext是与特定的DispatcherServlet关联的应用上下文。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925" y="1821815"/>
            <a:ext cx="4913630" cy="33280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mvc-spring-servlet.xml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&lt;!-- DispatcherServlet上下文，只搜索@Controller标注的类 不搜索其他标注的类 --&gt;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&lt;context:component-scan base-package="com.</a:t>
            </a:r>
            <a:r>
              <a:rPr lang="en-US" altLang="zh-CN" sz="1000"/>
              <a:t>jiuyun</a:t>
            </a:r>
            <a:r>
              <a:rPr lang="zh-CN" altLang="en-US" sz="1000"/>
              <a:t>"&gt;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    &lt;context:include-filter type="annotation" expression="org.springframework.stereotype.Controller"/&gt;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&lt;/context:component-scan&gt;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&lt;!-- 扩展了驱动注解，可以将请求参数绑定到控制器参数 --&gt;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&lt;mvc:annotation-driven/&gt;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&lt;!-- 静态资源处理，css, js, img --&gt;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&lt;mvc:resources location="/resources/" mapping="/resources/**"/&gt;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&lt;!-- 需要导入jstl，jstl-api依赖 --&gt;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</a:t>
            </a:r>
            <a:r>
              <a:rPr sz="1000">
                <a:sym typeface="+mn-ea"/>
              </a:rPr>
              <a:t>&lt;!-- 可以配置多个</a:t>
            </a:r>
            <a:r>
              <a:rPr lang="en-US" altLang="zh-CN" sz="1000">
                <a:sym typeface="+mn-ea"/>
              </a:rPr>
              <a:t>ViewResolver,</a:t>
            </a:r>
            <a:r>
              <a:rPr sz="1000">
                <a:sym typeface="+mn-ea"/>
              </a:rPr>
              <a:t>并且可以通过</a:t>
            </a:r>
            <a:r>
              <a:rPr lang="en-US" altLang="zh-CN" sz="1000">
                <a:sym typeface="+mn-ea"/>
              </a:rPr>
              <a:t>order</a:t>
            </a:r>
            <a:r>
              <a:rPr sz="1000">
                <a:sym typeface="+mn-ea"/>
              </a:rPr>
              <a:t>属性排序</a:t>
            </a:r>
            <a:r>
              <a:rPr sz="1000">
                <a:sym typeface="+mn-ea"/>
              </a:rPr>
              <a:t>，</a:t>
            </a:r>
            <a:r>
              <a:rPr sz="1000">
                <a:sym typeface="+mn-ea"/>
              </a:rPr>
              <a:t>但是InternalResourceViewResolver一定要放最后</a:t>
            </a:r>
            <a:r>
              <a:rPr sz="1000">
                <a:sym typeface="+mn-ea"/>
              </a:rPr>
              <a:t> --&gt;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&lt;bean class="org.springframework.web.servlet.view.InternalResourceViewResolver"&gt;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    &lt;property name="viewClass" value="org.springframework.web.servlet.view.JstlView"/&gt;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    &lt;property name="prefix" value="/WEB-INF/jsp/"/&gt;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    &lt;property name="suffix" value=".jsp"/&gt;</a:t>
            </a:r>
            <a:endParaRPr lang="zh-CN" altLang="en-US" sz="1000"/>
          </a:p>
          <a:p>
            <a:pPr marL="0" indent="0">
              <a:lnSpc>
                <a:spcPct val="140000"/>
              </a:lnSpc>
              <a:buNone/>
            </a:pPr>
            <a:r>
              <a:rPr lang="zh-CN" altLang="en-US" sz="1000"/>
              <a:t>    &lt;/bean&gt;</a:t>
            </a:r>
            <a:endParaRPr lang="zh-CN" altLang="en-US" sz="1000"/>
          </a:p>
          <a:p>
            <a:pPr marL="0" indent="0">
              <a:buNone/>
            </a:pPr>
            <a:r>
              <a:rPr lang="zh-CN" altLang="en-US" sz="1000"/>
              <a:t>    </a:t>
            </a:r>
            <a:endParaRPr lang="zh-CN" altLang="en-US" sz="1000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applicationContext.xml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 sz="1200"/>
              <a:t>    </a:t>
            </a:r>
            <a:r>
              <a:rPr lang="zh-CN" altLang="en-US" sz="1200"/>
              <a:t>&lt;context:component-scan base-package="com.</a:t>
            </a:r>
            <a:r>
              <a:rPr lang="en-US" altLang="zh-CN" sz="1200"/>
              <a:t>jiuyun</a:t>
            </a:r>
            <a:r>
              <a:rPr lang="zh-CN" altLang="en-US" sz="1200"/>
              <a:t>"&gt;</a:t>
            </a:r>
            <a:endParaRPr lang="zh-CN" altLang="en-US" sz="1200"/>
          </a:p>
          <a:p>
            <a:pPr marL="0" indent="0">
              <a:buNone/>
            </a:pPr>
            <a:r>
              <a:rPr lang="zh-CN" altLang="en-US" sz="1200"/>
              <a:t>        &lt;context:exclude-filter type="annotation" expression="org.springframework.stereotype.Controller"/&gt;</a:t>
            </a:r>
            <a:endParaRPr lang="zh-CN" altLang="en-US" sz="1200"/>
          </a:p>
          <a:p>
            <a:pPr marL="0" indent="0">
              <a:buNone/>
            </a:pPr>
            <a:r>
              <a:rPr lang="zh-CN" altLang="en-US" sz="1200"/>
              <a:t>    &lt;/context:component-scan&gt;</a:t>
            </a:r>
            <a:endParaRPr lang="zh-CN" altLang="en-US" sz="120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Spring MVC</a:t>
            </a:r>
            <a:r>
              <a:t>简介</a:t>
            </a:r>
          </a:p>
          <a:p>
            <a:r>
              <a:rPr lang="en-US" altLang="zh-CN"/>
              <a:t>Spring MVC</a:t>
            </a:r>
            <a:r>
              <a:t>原理</a:t>
            </a:r>
          </a:p>
          <a:p>
            <a:r>
              <a:rPr lang="en-US" altLang="zh-CN"/>
              <a:t>Spring MVC</a:t>
            </a:r>
            <a:r>
              <a:t>实操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Spring MVC</a:t>
            </a:r>
            <a:r>
              <a:t>简介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Spring MVC属于SpringFrameWork的后续产品，已经融合在Spring Web Flow里面。Spring 框架提供了构建 Web 应用程序的全功能 MVC 模块。使用 Spring 可插入的 MVC 架构，从而在使用Spring进行WEB开发时，可以选择使用Spring的Spring MVC框架或集成其他MVC开发框架，如Struts1(现在一般不用)，Struts 2(一般老项目使用)等等。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Spring MVC</a:t>
            </a:r>
            <a:r>
              <a:t>工作流程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Spring MVC 框架主要由 DispatcherServlet、处理器映射、控制器、视图解析器、视图组成，其工作原理如下图所示。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13230" y="1849755"/>
            <a:ext cx="8764905" cy="44913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Spring MVC</a:t>
            </a:r>
            <a:r>
              <a:t>关键接口</a:t>
            </a:r>
            <a:br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Spring MVC 所有的请求都经过 DispatcherServlet 来统一分发，在 DispatcherServlet 将请求分发给 Controller 之前需要借助 Spring MVC 提供的 HandlerMapping 定位到具体的 Controller。</a:t>
            </a:r>
            <a:endParaRPr lang="zh-CN" altLang="en-US"/>
          </a:p>
          <a:p>
            <a:r>
              <a:rPr lang="zh-CN" altLang="en-US"/>
              <a:t>HandlerMapping 接口负责完成客户请求到 Controller 映射。</a:t>
            </a:r>
            <a:endParaRPr lang="zh-CN" altLang="en-US"/>
          </a:p>
          <a:p>
            <a:r>
              <a:rPr lang="zh-CN" altLang="en-US"/>
              <a:t>Controller 接口将处理用户请求，这和 Java Servlet 扮演的角色是一致的。一旦 Controller 处理完用户请求，将返回 ModelAndView 对象给 DispatcherServlet 前端控制器，ModelAndView 中包含了模型（Model）和视图（View）。</a:t>
            </a:r>
            <a:endParaRPr lang="zh-CN" altLang="en-US"/>
          </a:p>
          <a:p>
            <a:r>
              <a:rPr lang="zh-CN" altLang="en-US"/>
              <a:t>从宏观角度考虑，DispatcherServlet 是整个 Web 应用的控制器；从微观考虑，Controller 是单个 Http 请求处理过程中的控制器，而 ModelAndView 是 Http 请求过程中返回的模型（Model）和视图（View）。</a:t>
            </a:r>
            <a:endParaRPr lang="zh-CN" altLang="en-US"/>
          </a:p>
          <a:p>
            <a:r>
              <a:rPr lang="zh-CN" altLang="en-US"/>
              <a:t>ViewResolver 接口（视图解析器）在 Web 应用中负责查找 View 对象，从而将相应结果渲染给客户。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Spring MVC</a:t>
            </a:r>
            <a:r>
              <a:rPr>
                <a:sym typeface="+mn-ea"/>
              </a:rPr>
              <a:t>相关知识点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配置文件</a:t>
            </a:r>
            <a:endParaRPr lang="zh-CN" altLang="en-US"/>
          </a:p>
          <a:p>
            <a:r>
              <a:rPr lang="en-US" altLang="zh-CN"/>
              <a:t>Controller</a:t>
            </a:r>
            <a:endParaRPr lang="en-US" altLang="zh-CN"/>
          </a:p>
          <a:p>
            <a:pPr lvl="0"/>
            <a:r>
              <a:rPr lang="en-US" altLang="zh-CN"/>
              <a:t>Bingding</a:t>
            </a:r>
            <a:endParaRPr lang="en-US" altLang="zh-CN"/>
          </a:p>
          <a:p>
            <a:pPr lvl="0"/>
            <a:r>
              <a:rPr lang="en-US" altLang="zh-CN"/>
              <a:t>JSON</a:t>
            </a:r>
            <a:endParaRPr lang="en-US" altLang="zh-CN"/>
          </a:p>
          <a:p>
            <a:pPr lvl="0"/>
            <a:r>
              <a:rPr lang="en-US" altLang="zh-CN">
                <a:sym typeface="+mn-ea"/>
              </a:rPr>
              <a:t>FileUpload</a:t>
            </a:r>
            <a:endParaRPr lang="en-US" altLang="zh-CN"/>
          </a:p>
          <a:p>
            <a:pPr lvl="0"/>
            <a:r>
              <a:rPr lang="en-US" altLang="zh-CN"/>
              <a:t>Spring MVC </a:t>
            </a:r>
            <a:r>
              <a:t>拦截器</a:t>
            </a:r>
          </a:p>
          <a:p>
            <a:pPr lvl="0"/>
            <a:r>
              <a:rPr lang="en-US" altLang="zh-CN"/>
              <a:t>Spring MVC </a:t>
            </a:r>
            <a:r>
              <a:t>统一异常处理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第一个</a:t>
            </a:r>
            <a:r>
              <a:rPr lang="en-US" altLang="zh-CN"/>
              <a:t>Spring MVC</a:t>
            </a:r>
            <a:r>
              <a:t>项目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引入依赖</a:t>
            </a:r>
            <a:endParaRPr lang="zh-CN" altLang="en-US"/>
          </a:p>
          <a:p>
            <a:r>
              <a:t>配置</a:t>
            </a:r>
            <a:r>
              <a:rPr lang="en-US" altLang="zh-CN"/>
              <a:t>mvc-spring-servlet.xml</a:t>
            </a:r>
            <a:r>
              <a:t>文件</a:t>
            </a:r>
          </a:p>
          <a:p>
            <a:r>
              <a:rPr>
                <a:sym typeface="+mn-ea"/>
              </a:rPr>
              <a:t>在</a:t>
            </a:r>
            <a:r>
              <a:rPr lang="en-US" altLang="zh-CN">
                <a:sym typeface="+mn-ea"/>
              </a:rPr>
              <a:t>web.xml</a:t>
            </a:r>
            <a:r>
              <a:rPr>
                <a:sym typeface="+mn-ea"/>
              </a:rPr>
              <a:t>文件中配置</a:t>
            </a:r>
            <a:r>
              <a:rPr lang="en-US" altLang="zh-CN">
                <a:sym typeface="+mn-ea"/>
              </a:rPr>
              <a:t>DispatcherServlet</a:t>
            </a:r>
            <a:endParaRPr lang="en-US" altLang="zh-CN"/>
          </a:p>
          <a:p>
            <a:r>
              <a:t>创建</a:t>
            </a:r>
            <a:r>
              <a:rPr lang="en-US" altLang="zh-CN"/>
              <a:t>Controller</a:t>
            </a:r>
            <a:r>
              <a:t>对象，并加上注解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配置文件</a:t>
            </a:r>
            <a:r>
              <a:rPr lang="en-US" altLang="zh-CN"/>
              <a:t>——web.xml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1400"/>
              <a:t>&lt;!-- Spring 应用上下文，理解层次化的ApplicationContext --&gt;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&lt;context-param&gt;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    &lt;param-name&gt;contextConfigLocation&lt;/param-name&gt;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    &lt;param-value&gt;/WEB-INF/configs/spring/applicationContext*.xml&lt;/param-value&gt;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&lt;/context-param&gt;</a:t>
            </a:r>
            <a:endParaRPr lang="zh-CN" altLang="en-US" sz="1400"/>
          </a:p>
          <a:p>
            <a:pPr marL="0" indent="0">
              <a:buNone/>
            </a:pP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&lt;listener&gt;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    &lt;listener-class&gt;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        org.springframework.web.context.ContextLoaderListener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    &lt;/listener-class&gt;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&lt;/listener&gt;</a:t>
            </a:r>
            <a:endParaRPr lang="zh-CN" altLang="en-US" sz="1400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配置前端控制器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1600"/>
              <a:t>&lt;servlet&gt;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&lt;servlet-name&gt;spring-mvc-servlet&lt;/servlet-name&gt;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&lt;servlet-class&gt;org.springframework.web.servlet.DispatcherServlet&lt;/servlet-class&gt;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&lt;init-param&gt;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  &lt;param-name&gt;contextConfigLocation&lt;/param-name&gt;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  &lt;param-value&gt;WEB-INF/configs/spring-mvc-servlet.xml&lt;/param-value&gt;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&lt;/init-param&gt;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&lt;/servlet&gt;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&lt;servlet-mapping&gt;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&lt;servlet-name&gt;spring-mvc-servlet&lt;/servlet-name&gt;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&lt;url-pattern&gt;/&lt;/url-pattern&gt;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&lt;/servlet-mapping&gt;</a:t>
            </a:r>
            <a:endParaRPr lang="zh-CN" altLang="en-US" sz="1600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04.xml><?xml version="1.0" encoding="utf-8"?>
<p:tagLst xmlns:p="http://schemas.openxmlformats.org/presentationml/2006/main">
  <p:tag name="KSO_DOCER_TEMPLATE_OPEN_ONCE_MARK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3130</Words>
  <Application>WPS 演示</Application>
  <PresentationFormat>宽屏</PresentationFormat>
  <Paragraphs>111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1_Office 主题​​</vt:lpstr>
      <vt:lpstr>一、Spring MVC简介</vt:lpstr>
      <vt:lpstr>主要内容</vt:lpstr>
      <vt:lpstr>Spring MVC简介</vt:lpstr>
      <vt:lpstr>Spring MVC工作流程</vt:lpstr>
      <vt:lpstr>Spring MVC关键接口 </vt:lpstr>
      <vt:lpstr>Spring MVC相关知识点</vt:lpstr>
      <vt:lpstr>第一个Spring MVC项目</vt:lpstr>
      <vt:lpstr>配置文件——web.xml</vt:lpstr>
      <vt:lpstr>配置前端控制器</vt:lpstr>
      <vt:lpstr>层次化ApplicationContext</vt:lpstr>
      <vt:lpstr>mvc-spring-servlet.xml</vt:lpstr>
      <vt:lpstr>applicationContext.xml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cj</cp:lastModifiedBy>
  <cp:revision>161</cp:revision>
  <dcterms:created xsi:type="dcterms:W3CDTF">2019-06-19T02:08:00Z</dcterms:created>
  <dcterms:modified xsi:type="dcterms:W3CDTF">2021-11-08T00:31:52Z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2052-11.1.0.11110</vt:lpwstr>
  </property>
  <property fmtid="{D5CDD505-2E9C-101B-9397-08002B2CF9AE}" pid="3" name="ICV">
    <vt:lpwstr>5EEF2F328C1F4AEDB5AD528ABD93D86F</vt:lpwstr>
  </property>
</Properties>
</file>